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9" r:id="rId1"/>
  </p:sldMasterIdLst>
  <p:sldIdLst>
    <p:sldId id="256" r:id="rId2"/>
    <p:sldId id="257" r:id="rId3"/>
    <p:sldId id="259" r:id="rId4"/>
    <p:sldId id="261" r:id="rId5"/>
    <p:sldId id="262" r:id="rId6"/>
    <p:sldId id="263" r:id="rId7"/>
    <p:sldId id="264" r:id="rId8"/>
    <p:sldId id="265" r:id="rId9"/>
    <p:sldId id="269" r:id="rId10"/>
    <p:sldId id="267" r:id="rId11"/>
    <p:sldId id="270" r:id="rId12"/>
  </p:sldIdLst>
  <p:sldSz cx="12192000" cy="6858000"/>
  <p:notesSz cx="7016750" cy="93027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06" autoAdjust="0"/>
  </p:normalViewPr>
  <p:slideViewPr>
    <p:cSldViewPr snapToGrid="0">
      <p:cViewPr varScale="1">
        <p:scale>
          <a:sx n="112" d="100"/>
          <a:sy n="112" d="100"/>
        </p:scale>
        <p:origin x="132" y="372"/>
      </p:cViewPr>
      <p:guideLst/>
    </p:cSldViewPr>
  </p:slideViewPr>
  <p:outlineViewPr>
    <p:cViewPr>
      <p:scale>
        <a:sx n="33" d="100"/>
        <a:sy n="33" d="100"/>
      </p:scale>
      <p:origin x="0" y="-142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3/13/2019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3488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5498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90613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6524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03876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9970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3/13/2019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6845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3/13/2019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5700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2959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9183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0968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t>3/13/2019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92604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3/13/2019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970723"/>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40F909-A2E3-4F78-B23A-27D423BAEF1F}"/>
              </a:ext>
            </a:extLst>
          </p:cNvPr>
          <p:cNvPicPr>
            <a:picLocks noChangeAspect="1"/>
          </p:cNvPicPr>
          <p:nvPr/>
        </p:nvPicPr>
        <p:blipFill rotWithShape="1">
          <a:blip r:embed="rId2">
            <a:extLst/>
          </a:blip>
          <a:srcRect t="9846" b="6511"/>
          <a:stretch/>
        </p:blipFill>
        <p:spPr>
          <a:xfrm>
            <a:off x="20" y="10"/>
            <a:ext cx="12191980" cy="6857990"/>
          </a:xfrm>
          <a:prstGeom prst="rect">
            <a:avLst/>
          </a:prstGeom>
        </p:spPr>
      </p:pic>
      <p:sp>
        <p:nvSpPr>
          <p:cNvPr id="2" name="Title 1">
            <a:extLst>
              <a:ext uri="{FF2B5EF4-FFF2-40B4-BE49-F238E27FC236}">
                <a16:creationId xmlns:a16="http://schemas.microsoft.com/office/drawing/2014/main" id="{F1259B5E-B811-4594-B08E-9C83365EE3CF}"/>
              </a:ext>
            </a:extLst>
          </p:cNvPr>
          <p:cNvSpPr>
            <a:spLocks noGrp="1"/>
          </p:cNvSpPr>
          <p:nvPr>
            <p:ph type="ctrTitle"/>
          </p:nvPr>
        </p:nvSpPr>
        <p:spPr>
          <a:xfrm>
            <a:off x="8022021" y="3231931"/>
            <a:ext cx="3852041" cy="1834056"/>
          </a:xfrm>
        </p:spPr>
        <p:txBody>
          <a:bodyPr>
            <a:normAutofit/>
          </a:bodyPr>
          <a:lstStyle/>
          <a:p>
            <a:r>
              <a:rPr lang="en-US" sz="4000"/>
              <a:t>Konshe-ruju</a:t>
            </a:r>
          </a:p>
        </p:txBody>
      </p:sp>
      <p:sp>
        <p:nvSpPr>
          <p:cNvPr id="3" name="Subtitle 2">
            <a:extLst>
              <a:ext uri="{FF2B5EF4-FFF2-40B4-BE49-F238E27FC236}">
                <a16:creationId xmlns:a16="http://schemas.microsoft.com/office/drawing/2014/main" id="{10924EAA-5A03-4836-9F57-704DBAFC6B7C}"/>
              </a:ext>
            </a:extLst>
          </p:cNvPr>
          <p:cNvSpPr>
            <a:spLocks noGrp="1"/>
          </p:cNvSpPr>
          <p:nvPr>
            <p:ph type="subTitle" idx="1"/>
          </p:nvPr>
        </p:nvSpPr>
        <p:spPr>
          <a:xfrm>
            <a:off x="7782910" y="5242675"/>
            <a:ext cx="4330262" cy="683284"/>
          </a:xfrm>
        </p:spPr>
        <p:txBody>
          <a:bodyPr>
            <a:normAutofit/>
          </a:bodyPr>
          <a:lstStyle/>
          <a:p>
            <a:r>
              <a:rPr lang="en-US" sz="2000" cap="none"/>
              <a:t>Ski Valet Services for Everyone</a:t>
            </a:r>
          </a:p>
        </p:txBody>
      </p:sp>
    </p:spTree>
    <p:extLst>
      <p:ext uri="{BB962C8B-B14F-4D97-AF65-F5344CB8AC3E}">
        <p14:creationId xmlns:p14="http://schemas.microsoft.com/office/powerpoint/2010/main" val="2043606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A4C6-4CEE-4B0B-8856-069C95BC2200}"/>
              </a:ext>
            </a:extLst>
          </p:cNvPr>
          <p:cNvSpPr>
            <a:spLocks noGrp="1"/>
          </p:cNvSpPr>
          <p:nvPr>
            <p:ph type="title"/>
          </p:nvPr>
        </p:nvSpPr>
        <p:spPr/>
        <p:txBody>
          <a:bodyPr/>
          <a:lstStyle/>
          <a:p>
            <a:r>
              <a:rPr lang="en-US" dirty="0"/>
              <a:t>Partners</a:t>
            </a:r>
          </a:p>
        </p:txBody>
      </p:sp>
      <p:pic>
        <p:nvPicPr>
          <p:cNvPr id="19" name="Content Placeholder 18">
            <a:extLst>
              <a:ext uri="{FF2B5EF4-FFF2-40B4-BE49-F238E27FC236}">
                <a16:creationId xmlns:a16="http://schemas.microsoft.com/office/drawing/2014/main" id="{0351C752-764A-499C-94D0-A4234799B0A4}"/>
              </a:ext>
            </a:extLst>
          </p:cNvPr>
          <p:cNvPicPr>
            <a:picLocks noGrp="1" noChangeAspect="1"/>
          </p:cNvPicPr>
          <p:nvPr>
            <p:ph sz="quarter" idx="13"/>
          </p:nvPr>
        </p:nvPicPr>
        <p:blipFill>
          <a:blip r:embed="rId2"/>
          <a:stretch>
            <a:fillRect/>
          </a:stretch>
        </p:blipFill>
        <p:spPr>
          <a:xfrm>
            <a:off x="545018" y="2043442"/>
            <a:ext cx="1600000" cy="990476"/>
          </a:xfrm>
        </p:spPr>
      </p:pic>
      <p:pic>
        <p:nvPicPr>
          <p:cNvPr id="21" name="Picture 20" descr="A close up of a sign&#10;&#10;Description generated with very high confidence">
            <a:extLst>
              <a:ext uri="{FF2B5EF4-FFF2-40B4-BE49-F238E27FC236}">
                <a16:creationId xmlns:a16="http://schemas.microsoft.com/office/drawing/2014/main" id="{F538491A-5C51-4552-8EBC-D6A017B20BDB}"/>
              </a:ext>
            </a:extLst>
          </p:cNvPr>
          <p:cNvPicPr>
            <a:picLocks noChangeAspect="1"/>
          </p:cNvPicPr>
          <p:nvPr/>
        </p:nvPicPr>
        <p:blipFill>
          <a:blip r:embed="rId3"/>
          <a:stretch>
            <a:fillRect/>
          </a:stretch>
        </p:blipFill>
        <p:spPr>
          <a:xfrm>
            <a:off x="3021389" y="3563641"/>
            <a:ext cx="2076753" cy="1204642"/>
          </a:xfrm>
          <a:prstGeom prst="rect">
            <a:avLst/>
          </a:prstGeom>
        </p:spPr>
      </p:pic>
      <p:pic>
        <p:nvPicPr>
          <p:cNvPr id="23" name="Picture 22">
            <a:extLst>
              <a:ext uri="{FF2B5EF4-FFF2-40B4-BE49-F238E27FC236}">
                <a16:creationId xmlns:a16="http://schemas.microsoft.com/office/drawing/2014/main" id="{3DF560EC-1935-4ABF-A2BE-D8E2C096ED67}"/>
              </a:ext>
            </a:extLst>
          </p:cNvPr>
          <p:cNvPicPr>
            <a:picLocks noChangeAspect="1"/>
          </p:cNvPicPr>
          <p:nvPr/>
        </p:nvPicPr>
        <p:blipFill>
          <a:blip r:embed="rId4"/>
          <a:stretch>
            <a:fillRect/>
          </a:stretch>
        </p:blipFill>
        <p:spPr>
          <a:xfrm>
            <a:off x="5236545" y="3555566"/>
            <a:ext cx="1669290" cy="1204642"/>
          </a:xfrm>
          <a:prstGeom prst="rect">
            <a:avLst/>
          </a:prstGeom>
        </p:spPr>
      </p:pic>
      <p:pic>
        <p:nvPicPr>
          <p:cNvPr id="25" name="Picture 24" descr="A close up of a sign&#10;&#10;Description generated with high confidence">
            <a:extLst>
              <a:ext uri="{FF2B5EF4-FFF2-40B4-BE49-F238E27FC236}">
                <a16:creationId xmlns:a16="http://schemas.microsoft.com/office/drawing/2014/main" id="{7589BEDA-F84B-4994-A763-344719D62FA9}"/>
              </a:ext>
            </a:extLst>
          </p:cNvPr>
          <p:cNvPicPr>
            <a:picLocks noChangeAspect="1"/>
          </p:cNvPicPr>
          <p:nvPr/>
        </p:nvPicPr>
        <p:blipFill>
          <a:blip r:embed="rId5"/>
          <a:stretch>
            <a:fillRect/>
          </a:stretch>
        </p:blipFill>
        <p:spPr>
          <a:xfrm>
            <a:off x="9594042" y="4123426"/>
            <a:ext cx="1769526" cy="560350"/>
          </a:xfrm>
          <a:prstGeom prst="rect">
            <a:avLst/>
          </a:prstGeom>
        </p:spPr>
      </p:pic>
      <p:pic>
        <p:nvPicPr>
          <p:cNvPr id="27" name="Picture 26" descr="A close up of a sign&#10;&#10;Description generated with very high confidence">
            <a:extLst>
              <a:ext uri="{FF2B5EF4-FFF2-40B4-BE49-F238E27FC236}">
                <a16:creationId xmlns:a16="http://schemas.microsoft.com/office/drawing/2014/main" id="{E19864B6-16E9-40E2-BFA7-E78BEF98BE94}"/>
              </a:ext>
            </a:extLst>
          </p:cNvPr>
          <p:cNvPicPr>
            <a:picLocks noChangeAspect="1"/>
          </p:cNvPicPr>
          <p:nvPr/>
        </p:nvPicPr>
        <p:blipFill>
          <a:blip r:embed="rId6"/>
          <a:stretch>
            <a:fillRect/>
          </a:stretch>
        </p:blipFill>
        <p:spPr>
          <a:xfrm>
            <a:off x="5167108" y="2096290"/>
            <a:ext cx="777404" cy="876300"/>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7105A093-38EF-4D5C-AD51-A0D0C4D162F7}"/>
              </a:ext>
            </a:extLst>
          </p:cNvPr>
          <p:cNvPicPr>
            <a:picLocks noChangeAspect="1"/>
          </p:cNvPicPr>
          <p:nvPr/>
        </p:nvPicPr>
        <p:blipFill>
          <a:blip r:embed="rId7"/>
          <a:stretch>
            <a:fillRect/>
          </a:stretch>
        </p:blipFill>
        <p:spPr>
          <a:xfrm>
            <a:off x="2703563" y="2059779"/>
            <a:ext cx="1905000" cy="952500"/>
          </a:xfrm>
          <a:prstGeom prst="rect">
            <a:avLst/>
          </a:prstGeom>
        </p:spPr>
      </p:pic>
      <p:pic>
        <p:nvPicPr>
          <p:cNvPr id="31" name="Picture 30" descr="A person riding skis down a snow covered slope&#10;&#10;Description generated with high confidence">
            <a:extLst>
              <a:ext uri="{FF2B5EF4-FFF2-40B4-BE49-F238E27FC236}">
                <a16:creationId xmlns:a16="http://schemas.microsoft.com/office/drawing/2014/main" id="{7D2AD5B8-402B-4D70-826C-EFB6E56AEA9C}"/>
              </a:ext>
            </a:extLst>
          </p:cNvPr>
          <p:cNvPicPr>
            <a:picLocks noChangeAspect="1"/>
          </p:cNvPicPr>
          <p:nvPr/>
        </p:nvPicPr>
        <p:blipFill>
          <a:blip r:embed="rId8"/>
          <a:stretch>
            <a:fillRect/>
          </a:stretch>
        </p:blipFill>
        <p:spPr>
          <a:xfrm>
            <a:off x="548827" y="3542626"/>
            <a:ext cx="2095500" cy="952500"/>
          </a:xfrm>
          <a:prstGeom prst="rect">
            <a:avLst/>
          </a:prstGeom>
        </p:spPr>
      </p:pic>
      <p:pic>
        <p:nvPicPr>
          <p:cNvPr id="33" name="Picture 32">
            <a:extLst>
              <a:ext uri="{FF2B5EF4-FFF2-40B4-BE49-F238E27FC236}">
                <a16:creationId xmlns:a16="http://schemas.microsoft.com/office/drawing/2014/main" id="{699932C4-7A1D-4FD3-A4CD-0B236CA16C2A}"/>
              </a:ext>
            </a:extLst>
          </p:cNvPr>
          <p:cNvPicPr>
            <a:picLocks noChangeAspect="1"/>
          </p:cNvPicPr>
          <p:nvPr/>
        </p:nvPicPr>
        <p:blipFill>
          <a:blip r:embed="rId9"/>
          <a:stretch>
            <a:fillRect/>
          </a:stretch>
        </p:blipFill>
        <p:spPr>
          <a:xfrm>
            <a:off x="6821205" y="2096290"/>
            <a:ext cx="2181239" cy="1159967"/>
          </a:xfrm>
          <a:prstGeom prst="rect">
            <a:avLst/>
          </a:prstGeom>
        </p:spPr>
      </p:pic>
      <p:pic>
        <p:nvPicPr>
          <p:cNvPr id="34" name="Picture 33">
            <a:extLst>
              <a:ext uri="{FF2B5EF4-FFF2-40B4-BE49-F238E27FC236}">
                <a16:creationId xmlns:a16="http://schemas.microsoft.com/office/drawing/2014/main" id="{0F2FF8E6-24DB-4B6F-963E-A8D8D70F8AE3}"/>
              </a:ext>
            </a:extLst>
          </p:cNvPr>
          <p:cNvPicPr>
            <a:picLocks noChangeAspect="1"/>
          </p:cNvPicPr>
          <p:nvPr/>
        </p:nvPicPr>
        <p:blipFill>
          <a:blip r:embed="rId10"/>
          <a:stretch>
            <a:fillRect/>
          </a:stretch>
        </p:blipFill>
        <p:spPr>
          <a:xfrm>
            <a:off x="7143475" y="3594017"/>
            <a:ext cx="2009955" cy="1759879"/>
          </a:xfrm>
          <a:prstGeom prst="rect">
            <a:avLst/>
          </a:prstGeom>
        </p:spPr>
      </p:pic>
      <p:pic>
        <p:nvPicPr>
          <p:cNvPr id="35" name="Picture 34">
            <a:extLst>
              <a:ext uri="{FF2B5EF4-FFF2-40B4-BE49-F238E27FC236}">
                <a16:creationId xmlns:a16="http://schemas.microsoft.com/office/drawing/2014/main" id="{19F88FA4-9C38-49E6-AD92-0B35B81A28DC}"/>
              </a:ext>
            </a:extLst>
          </p:cNvPr>
          <p:cNvPicPr>
            <a:picLocks noChangeAspect="1"/>
          </p:cNvPicPr>
          <p:nvPr/>
        </p:nvPicPr>
        <p:blipFill>
          <a:blip r:embed="rId11"/>
          <a:stretch>
            <a:fillRect/>
          </a:stretch>
        </p:blipFill>
        <p:spPr>
          <a:xfrm>
            <a:off x="545018" y="4839184"/>
            <a:ext cx="2158545" cy="952501"/>
          </a:xfrm>
          <a:prstGeom prst="rect">
            <a:avLst/>
          </a:prstGeom>
        </p:spPr>
      </p:pic>
      <p:pic>
        <p:nvPicPr>
          <p:cNvPr id="36" name="Picture 35">
            <a:extLst>
              <a:ext uri="{FF2B5EF4-FFF2-40B4-BE49-F238E27FC236}">
                <a16:creationId xmlns:a16="http://schemas.microsoft.com/office/drawing/2014/main" id="{D1FFB3B9-F689-4D2D-9246-B5D06409BB9A}"/>
              </a:ext>
            </a:extLst>
          </p:cNvPr>
          <p:cNvPicPr>
            <a:picLocks noChangeAspect="1"/>
          </p:cNvPicPr>
          <p:nvPr/>
        </p:nvPicPr>
        <p:blipFill>
          <a:blip r:embed="rId12"/>
          <a:stretch>
            <a:fillRect/>
          </a:stretch>
        </p:blipFill>
        <p:spPr>
          <a:xfrm>
            <a:off x="9628711" y="2088668"/>
            <a:ext cx="1767844" cy="1767844"/>
          </a:xfrm>
          <a:prstGeom prst="rect">
            <a:avLst/>
          </a:prstGeom>
        </p:spPr>
      </p:pic>
    </p:spTree>
    <p:extLst>
      <p:ext uri="{BB962C8B-B14F-4D97-AF65-F5344CB8AC3E}">
        <p14:creationId xmlns:p14="http://schemas.microsoft.com/office/powerpoint/2010/main" val="2206900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DDB45-DDEB-49B3-8D7C-69AE8B076D2D}"/>
              </a:ext>
            </a:extLst>
          </p:cNvPr>
          <p:cNvSpPr>
            <a:spLocks noGrp="1"/>
          </p:cNvSpPr>
          <p:nvPr>
            <p:ph type="title"/>
          </p:nvPr>
        </p:nvSpPr>
        <p:spPr/>
        <p:txBody>
          <a:bodyPr>
            <a:normAutofit/>
          </a:bodyPr>
          <a:lstStyle/>
          <a:p>
            <a:r>
              <a:rPr lang="en-US" sz="1000" dirty="0"/>
              <a:t>https://weeedwin/2.wixsite.com/website</a:t>
            </a:r>
          </a:p>
        </p:txBody>
      </p:sp>
      <p:sp>
        <p:nvSpPr>
          <p:cNvPr id="3" name="Content Placeholder 2">
            <a:extLst>
              <a:ext uri="{FF2B5EF4-FFF2-40B4-BE49-F238E27FC236}">
                <a16:creationId xmlns:a16="http://schemas.microsoft.com/office/drawing/2014/main" id="{E302B050-EFC2-4B20-A102-86CEFE0E91E7}"/>
              </a:ext>
            </a:extLst>
          </p:cNvPr>
          <p:cNvSpPr>
            <a:spLocks noGrp="1"/>
          </p:cNvSpPr>
          <p:nvPr>
            <p:ph idx="1"/>
          </p:nvPr>
        </p:nvSpPr>
        <p:spPr/>
        <p:txBody>
          <a:bodyPr>
            <a:normAutofit/>
          </a:bodyPr>
          <a:lstStyle/>
          <a:p>
            <a:r>
              <a:rPr lang="en-US" sz="4800" dirty="0"/>
              <a:t>Thank you.</a:t>
            </a:r>
          </a:p>
        </p:txBody>
      </p:sp>
    </p:spTree>
    <p:extLst>
      <p:ext uri="{BB962C8B-B14F-4D97-AF65-F5344CB8AC3E}">
        <p14:creationId xmlns:p14="http://schemas.microsoft.com/office/powerpoint/2010/main" val="3409338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7181D-198B-4F4E-89A3-4EB6E4606D3C}"/>
              </a:ext>
            </a:extLst>
          </p:cNvPr>
          <p:cNvSpPr>
            <a:spLocks noGrp="1"/>
          </p:cNvSpPr>
          <p:nvPr>
            <p:ph type="title"/>
          </p:nvPr>
        </p:nvSpPr>
        <p:spPr>
          <a:xfrm>
            <a:off x="801098" y="1396289"/>
            <a:ext cx="5712824" cy="1325563"/>
          </a:xfrm>
        </p:spPr>
        <p:txBody>
          <a:bodyPr>
            <a:normAutofit/>
          </a:bodyPr>
          <a:lstStyle/>
          <a:p>
            <a:r>
              <a:rPr lang="en-US" dirty="0"/>
              <a:t>Introduction</a:t>
            </a:r>
            <a:endParaRPr lang="en-US"/>
          </a:p>
        </p:txBody>
      </p:sp>
      <p:sp>
        <p:nvSpPr>
          <p:cNvPr id="3" name="Content Placeholder 2">
            <a:extLst>
              <a:ext uri="{FF2B5EF4-FFF2-40B4-BE49-F238E27FC236}">
                <a16:creationId xmlns:a16="http://schemas.microsoft.com/office/drawing/2014/main" id="{AE4106B1-7128-4B59-9003-E5D18B0C1CC8}"/>
              </a:ext>
            </a:extLst>
          </p:cNvPr>
          <p:cNvSpPr>
            <a:spLocks noGrp="1"/>
          </p:cNvSpPr>
          <p:nvPr>
            <p:ph sz="quarter" idx="13"/>
          </p:nvPr>
        </p:nvSpPr>
        <p:spPr>
          <a:xfrm>
            <a:off x="805543" y="2871982"/>
            <a:ext cx="4558309" cy="3181684"/>
          </a:xfrm>
        </p:spPr>
        <p:txBody>
          <a:bodyPr anchor="t">
            <a:normAutofit lnSpcReduction="10000"/>
          </a:bodyPr>
          <a:lstStyle/>
          <a:p>
            <a:r>
              <a:rPr lang="en-US" sz="1800" cap="none">
                <a:latin typeface="Bahnschrift Light Condensed" panose="020B0502040204020203" pitchFamily="34" charset="0"/>
                <a:cs typeface="Arial" panose="020B0604020202020204" pitchFamily="34" charset="0"/>
              </a:rPr>
              <a:t>Japan is a world-class ski and snowboard destination with abundant, high-quality snow, beautiful scenery and relaxing hot springs. There are over 500 ski resorts across japan from the northern island of Hokkaido to the southern island of Kyushu, which vary in size from large resorts with dozens of runs to small one-lift slopes. The best resorts and snow conditions are found in Northern Japan (Hokkaido and Tohoku) and in the mountains along the sea of japan coast (especially Niigata and Nagano).</a:t>
            </a:r>
          </a:p>
        </p:txBody>
      </p:sp>
      <p:pic>
        <p:nvPicPr>
          <p:cNvPr id="5" name="Picture 4">
            <a:extLst>
              <a:ext uri="{FF2B5EF4-FFF2-40B4-BE49-F238E27FC236}">
                <a16:creationId xmlns:a16="http://schemas.microsoft.com/office/drawing/2014/main" id="{96F47C7B-727E-44DE-BC5C-883C9BC019C0}"/>
              </a:ext>
            </a:extLst>
          </p:cNvPr>
          <p:cNvPicPr>
            <a:picLocks noChangeAspect="1"/>
          </p:cNvPicPr>
          <p:nvPr/>
        </p:nvPicPr>
        <p:blipFill rotWithShape="1">
          <a:blip r:embed="rId2"/>
          <a:srcRect l="17519" r="8229" b="-3"/>
          <a:stretch/>
        </p:blipFill>
        <p:spPr>
          <a:xfrm>
            <a:off x="5969353" y="2815228"/>
            <a:ext cx="2788920" cy="2788920"/>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7" name="Picture 6">
            <a:extLst>
              <a:ext uri="{FF2B5EF4-FFF2-40B4-BE49-F238E27FC236}">
                <a16:creationId xmlns:a16="http://schemas.microsoft.com/office/drawing/2014/main" id="{E718CDCD-C54F-4146-A5A8-2FCF1A00899C}"/>
              </a:ext>
            </a:extLst>
          </p:cNvPr>
          <p:cNvPicPr>
            <a:picLocks noChangeAspect="1"/>
          </p:cNvPicPr>
          <p:nvPr/>
        </p:nvPicPr>
        <p:blipFill rotWithShape="1">
          <a:blip r:embed="rId3"/>
          <a:srcRect l="657" r="22680" b="-3"/>
          <a:stretch/>
        </p:blipFill>
        <p:spPr>
          <a:xfrm>
            <a:off x="8160603" y="2"/>
            <a:ext cx="4034316" cy="3486455"/>
          </a:xfrm>
          <a:custGeom>
            <a:avLst/>
            <a:gdLst>
              <a:gd name="connsiteX0" fmla="*/ 280681 w 4034316"/>
              <a:gd name="connsiteY0" fmla="*/ 0 h 3486455"/>
              <a:gd name="connsiteX1" fmla="*/ 4034316 w 4034316"/>
              <a:gd name="connsiteY1" fmla="*/ 0 h 3486455"/>
              <a:gd name="connsiteX2" fmla="*/ 4034316 w 4034316"/>
              <a:gd name="connsiteY2" fmla="*/ 2800630 h 3486455"/>
              <a:gd name="connsiteX3" fmla="*/ 3874752 w 4034316"/>
              <a:gd name="connsiteY3" fmla="*/ 2945652 h 3486455"/>
              <a:gd name="connsiteX4" fmla="*/ 2368296 w 4034316"/>
              <a:gd name="connsiteY4" fmla="*/ 3486455 h 3486455"/>
              <a:gd name="connsiteX5" fmla="*/ 0 w 4034316"/>
              <a:gd name="connsiteY5" fmla="*/ 1118159 h 3486455"/>
              <a:gd name="connsiteX6" fmla="*/ 186113 w 4034316"/>
              <a:gd name="connsiteY6" fmla="*/ 196311 h 34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p:spPr>
      </p:pic>
      <p:pic>
        <p:nvPicPr>
          <p:cNvPr id="6" name="Picture 5">
            <a:extLst>
              <a:ext uri="{FF2B5EF4-FFF2-40B4-BE49-F238E27FC236}">
                <a16:creationId xmlns:a16="http://schemas.microsoft.com/office/drawing/2014/main" id="{532BF0B6-099D-4EE2-8F72-726DD5C1E4F0}"/>
              </a:ext>
            </a:extLst>
          </p:cNvPr>
          <p:cNvPicPr>
            <a:picLocks noChangeAspect="1"/>
          </p:cNvPicPr>
          <p:nvPr/>
        </p:nvPicPr>
        <p:blipFill rotWithShape="1">
          <a:blip r:embed="rId4"/>
          <a:srcRect l="34403" r="16049"/>
          <a:stretch/>
        </p:blipFill>
        <p:spPr>
          <a:xfrm>
            <a:off x="9053088" y="4197217"/>
            <a:ext cx="3138912" cy="2660795"/>
          </a:xfrm>
          <a:custGeom>
            <a:avLst/>
            <a:gdLst>
              <a:gd name="connsiteX0" fmla="*/ 1723644 w 3138912"/>
              <a:gd name="connsiteY0" fmla="*/ 0 h 2660795"/>
              <a:gd name="connsiteX1" fmla="*/ 3053691 w 3138912"/>
              <a:gd name="connsiteY1" fmla="*/ 627247 h 2660795"/>
              <a:gd name="connsiteX2" fmla="*/ 3138912 w 3138912"/>
              <a:gd name="connsiteY2" fmla="*/ 741211 h 2660795"/>
              <a:gd name="connsiteX3" fmla="*/ 3138912 w 3138912"/>
              <a:gd name="connsiteY3" fmla="*/ 2660795 h 2660795"/>
              <a:gd name="connsiteX4" fmla="*/ 278239 w 3138912"/>
              <a:gd name="connsiteY4" fmla="*/ 2660795 h 2660795"/>
              <a:gd name="connsiteX5" fmla="*/ 208035 w 3138912"/>
              <a:gd name="connsiteY5" fmla="*/ 2545235 h 2660795"/>
              <a:gd name="connsiteX6" fmla="*/ 0 w 3138912"/>
              <a:gd name="connsiteY6" fmla="*/ 1723644 h 2660795"/>
              <a:gd name="connsiteX7" fmla="*/ 1723644 w 3138912"/>
              <a:gd name="connsiteY7" fmla="*/ 0 h 26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p:spPr>
      </p:pic>
    </p:spTree>
    <p:extLst>
      <p:ext uri="{BB962C8B-B14F-4D97-AF65-F5344CB8AC3E}">
        <p14:creationId xmlns:p14="http://schemas.microsoft.com/office/powerpoint/2010/main" val="5951221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0D64-CA92-4353-A99E-B8480AB41CC2}"/>
              </a:ext>
            </a:extLst>
          </p:cNvPr>
          <p:cNvSpPr>
            <a:spLocks noGrp="1"/>
          </p:cNvSpPr>
          <p:nvPr>
            <p:ph type="title"/>
          </p:nvPr>
        </p:nvSpPr>
        <p:spPr>
          <a:xfrm>
            <a:off x="801098" y="1396289"/>
            <a:ext cx="6387102" cy="1325563"/>
          </a:xfrm>
        </p:spPr>
        <p:txBody>
          <a:bodyPr vert="horz" lIns="91440" tIns="45720" rIns="91440" bIns="45720" rtlCol="0">
            <a:normAutofit/>
          </a:bodyPr>
          <a:lstStyle/>
          <a:p>
            <a:r>
              <a:rPr lang="en-US"/>
              <a:t>Problem</a:t>
            </a:r>
            <a:br>
              <a:rPr lang="en-US"/>
            </a:br>
            <a:endParaRPr lang="en-US"/>
          </a:p>
        </p:txBody>
      </p:sp>
      <p:sp>
        <p:nvSpPr>
          <p:cNvPr id="24" name="Content Placeholder 23">
            <a:extLst>
              <a:ext uri="{FF2B5EF4-FFF2-40B4-BE49-F238E27FC236}">
                <a16:creationId xmlns:a16="http://schemas.microsoft.com/office/drawing/2014/main" id="{0A0CC83C-94FA-4F7C-B5AB-B7055C4EC044}"/>
              </a:ext>
            </a:extLst>
          </p:cNvPr>
          <p:cNvSpPr>
            <a:spLocks noGrp="1"/>
          </p:cNvSpPr>
          <p:nvPr>
            <p:ph sz="quarter" idx="13"/>
          </p:nvPr>
        </p:nvSpPr>
        <p:spPr>
          <a:xfrm>
            <a:off x="805542" y="2871982"/>
            <a:ext cx="6382657" cy="3181684"/>
          </a:xfrm>
        </p:spPr>
        <p:txBody>
          <a:bodyPr anchor="t">
            <a:normAutofit/>
          </a:bodyPr>
          <a:lstStyle/>
          <a:p>
            <a:r>
              <a:rPr lang="en-US" sz="1800" cap="none">
                <a:latin typeface="Bahnschrift Light Condensed" panose="020B0502040204020203" pitchFamily="34" charset="0"/>
              </a:rPr>
              <a:t>Currently in Japan, unless you are staying in a ski-in ski-out resort; the only way of getting to a ski resort is to take the resort bus shuttle or private cars. Current infrastructure in most resorts do not support large buses, hence shuttle buses are usually overcrowded during the peak hours. Those with families tend to be most affected by the current issues.</a:t>
            </a:r>
          </a:p>
          <a:p>
            <a:r>
              <a:rPr lang="en-US" sz="1800" cap="none">
                <a:latin typeface="Bahnschrift Light Condensed" panose="020B0502040204020203" pitchFamily="34" charset="0"/>
              </a:rPr>
              <a:t>Storage facilities are limited in numbers, and can be expensive and most ski resorts do not offer overnight storage. Lockers facilities at the hotels tend to be overcapacity as the number of tourists has increased over the years.  </a:t>
            </a:r>
          </a:p>
        </p:txBody>
      </p:sp>
      <p:pic>
        <p:nvPicPr>
          <p:cNvPr id="3" name="Picture 2">
            <a:extLst>
              <a:ext uri="{FF2B5EF4-FFF2-40B4-BE49-F238E27FC236}">
                <a16:creationId xmlns:a16="http://schemas.microsoft.com/office/drawing/2014/main" id="{19B6DDCB-56C0-4CD3-8F94-3877B5F52AF1}"/>
              </a:ext>
            </a:extLst>
          </p:cNvPr>
          <p:cNvPicPr>
            <a:picLocks noChangeAspect="1"/>
          </p:cNvPicPr>
          <p:nvPr/>
        </p:nvPicPr>
        <p:blipFill rotWithShape="1">
          <a:blip r:embed="rId2"/>
          <a:srcRect l="10041" r="16191" b="3"/>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pic>
        <p:nvPicPr>
          <p:cNvPr id="22" name="Content Placeholder 3">
            <a:extLst>
              <a:ext uri="{FF2B5EF4-FFF2-40B4-BE49-F238E27FC236}">
                <a16:creationId xmlns:a16="http://schemas.microsoft.com/office/drawing/2014/main" id="{D711A454-12F1-4984-B4C8-BC2FB9DBBF5B}"/>
              </a:ext>
            </a:extLst>
          </p:cNvPr>
          <p:cNvPicPr>
            <a:picLocks noChangeAspect="1"/>
          </p:cNvPicPr>
          <p:nvPr/>
        </p:nvPicPr>
        <p:blipFill rotWithShape="1">
          <a:blip r:embed="rId3"/>
          <a:srcRect l="3044" r="14637" b="-5"/>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389844329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3" name="Content Placeholder 9">
            <a:extLst>
              <a:ext uri="{FF2B5EF4-FFF2-40B4-BE49-F238E27FC236}">
                <a16:creationId xmlns:a16="http://schemas.microsoft.com/office/drawing/2014/main" id="{2051DDC0-8EE4-4C98-8C52-AD147B2A2B61}"/>
              </a:ext>
            </a:extLst>
          </p:cNvPr>
          <p:cNvPicPr>
            <a:picLocks noChangeAspect="1"/>
          </p:cNvPicPr>
          <p:nvPr/>
        </p:nvPicPr>
        <p:blipFill rotWithShape="1">
          <a:blip r:embed="rId2">
            <a:duotone>
              <a:prstClr val="black"/>
              <a:schemeClr val="tx2">
                <a:tint val="45000"/>
                <a:satMod val="400000"/>
              </a:schemeClr>
            </a:duotone>
            <a:alphaModFix amt="35000"/>
            <a:extLst/>
          </a:blip>
          <a:srcRect t="641" b="15115"/>
          <a:stretch/>
        </p:blipFill>
        <p:spPr>
          <a:xfrm>
            <a:off x="-17" y="10"/>
            <a:ext cx="12192000" cy="6855948"/>
          </a:xfrm>
          <a:prstGeom prst="rect">
            <a:avLst/>
          </a:prstGeom>
        </p:spPr>
      </p:pic>
      <p:sp>
        <p:nvSpPr>
          <p:cNvPr id="2" name="Title 1">
            <a:extLst>
              <a:ext uri="{FF2B5EF4-FFF2-40B4-BE49-F238E27FC236}">
                <a16:creationId xmlns:a16="http://schemas.microsoft.com/office/drawing/2014/main" id="{8856722C-C7F5-42E7-B18C-09F88B9CE830}"/>
              </a:ext>
            </a:extLst>
          </p:cNvPr>
          <p:cNvSpPr>
            <a:spLocks noGrp="1"/>
          </p:cNvSpPr>
          <p:nvPr>
            <p:ph type="title"/>
          </p:nvPr>
        </p:nvSpPr>
        <p:spPr>
          <a:xfrm>
            <a:off x="801098" y="1396289"/>
            <a:ext cx="5277333" cy="1325563"/>
          </a:xfrm>
        </p:spPr>
        <p:txBody>
          <a:bodyPr vert="horz" lIns="91440" tIns="45720" rIns="91440" bIns="45720" rtlCol="0">
            <a:normAutofit/>
          </a:bodyPr>
          <a:lstStyle/>
          <a:p>
            <a:r>
              <a:rPr lang="en-US" dirty="0"/>
              <a:t>Solution</a:t>
            </a:r>
            <a:br>
              <a:rPr lang="en-US" dirty="0"/>
            </a:br>
            <a:endParaRPr lang="en-US" dirty="0"/>
          </a:p>
        </p:txBody>
      </p:sp>
      <p:sp>
        <p:nvSpPr>
          <p:cNvPr id="65" name="Content Placeholder 64">
            <a:extLst>
              <a:ext uri="{FF2B5EF4-FFF2-40B4-BE49-F238E27FC236}">
                <a16:creationId xmlns:a16="http://schemas.microsoft.com/office/drawing/2014/main" id="{4A490B9A-C499-4182-8625-E135CF7234F2}"/>
              </a:ext>
            </a:extLst>
          </p:cNvPr>
          <p:cNvSpPr>
            <a:spLocks noGrp="1"/>
          </p:cNvSpPr>
          <p:nvPr>
            <p:ph sz="quarter" idx="13"/>
          </p:nvPr>
        </p:nvSpPr>
        <p:spPr>
          <a:xfrm>
            <a:off x="805543" y="2871982"/>
            <a:ext cx="5272888" cy="3181684"/>
          </a:xfrm>
        </p:spPr>
        <p:txBody>
          <a:bodyPr anchor="t">
            <a:normAutofit/>
          </a:bodyPr>
          <a:lstStyle/>
          <a:p>
            <a:r>
              <a:rPr lang="en-US" sz="1700" cap="none">
                <a:latin typeface="Bahnschrift Light Condensed" panose="020B0502040204020203" pitchFamily="34" charset="0"/>
              </a:rPr>
              <a:t>To provide daily equipment delivery and pick up service for skiers and boarders at the ski resort via an online mobile application. Users can choose delivery destination and timeslots on a daily basis.</a:t>
            </a:r>
          </a:p>
          <a:p>
            <a:r>
              <a:rPr lang="en-US" sz="1700" cap="none">
                <a:latin typeface="Bahnschrift Light Condensed" panose="020B0502040204020203" pitchFamily="34" charset="0"/>
              </a:rPr>
              <a:t>This would give Hotels, Ryokans and Motels an opportunity to utilize the extra spaces to convert into rooms or areas for guests. Hence a chance to increase their revenue.</a:t>
            </a:r>
          </a:p>
          <a:p>
            <a:r>
              <a:rPr lang="en-US" sz="1700" cap="none">
                <a:latin typeface="Bahnschrift Light Condensed" panose="020B0502040204020203" pitchFamily="34" charset="0"/>
              </a:rPr>
              <a:t>Will reduce congestion in the shuttle buses during the peak times, making the holiday less stressful, more fun and would certainly encourage return visits.</a:t>
            </a:r>
          </a:p>
        </p:txBody>
      </p:sp>
      <p:pic>
        <p:nvPicPr>
          <p:cNvPr id="3" name="Picture 2">
            <a:extLst>
              <a:ext uri="{FF2B5EF4-FFF2-40B4-BE49-F238E27FC236}">
                <a16:creationId xmlns:a16="http://schemas.microsoft.com/office/drawing/2014/main" id="{20DEDC78-D8B8-442E-8D8D-9652DB705B95}"/>
              </a:ext>
            </a:extLst>
          </p:cNvPr>
          <p:cNvPicPr>
            <a:picLocks noChangeAspect="1"/>
          </p:cNvPicPr>
          <p:nvPr/>
        </p:nvPicPr>
        <p:blipFill rotWithShape="1">
          <a:blip r:embed="rId3"/>
          <a:srcRect l="25868" r="16126" b="1"/>
          <a:stretch/>
        </p:blipFill>
        <p:spPr>
          <a:xfrm>
            <a:off x="6893342"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98425859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206B2D-FDEB-4C3A-A04B-1FC0C1968534}"/>
              </a:ext>
            </a:extLst>
          </p:cNvPr>
          <p:cNvPicPr>
            <a:picLocks noChangeAspect="1"/>
          </p:cNvPicPr>
          <p:nvPr/>
        </p:nvPicPr>
        <p:blipFill rotWithShape="1">
          <a:blip r:embed="rId2">
            <a:duotone>
              <a:prstClr val="black"/>
              <a:schemeClr val="tx2">
                <a:tint val="45000"/>
                <a:satMod val="400000"/>
              </a:schemeClr>
            </a:duotone>
            <a:alphaModFix amt="35000"/>
            <a:extLst/>
          </a:blip>
          <a:srcRect l="11951" r="33810" b="-1"/>
          <a:stretch/>
        </p:blipFill>
        <p:spPr>
          <a:xfrm>
            <a:off x="-7" y="-8"/>
            <a:ext cx="12192000" cy="6855958"/>
          </a:xfrm>
          <a:prstGeom prst="rect">
            <a:avLst/>
          </a:prstGeom>
        </p:spPr>
      </p:pic>
      <p:sp>
        <p:nvSpPr>
          <p:cNvPr id="2" name="Title 1">
            <a:extLst>
              <a:ext uri="{FF2B5EF4-FFF2-40B4-BE49-F238E27FC236}">
                <a16:creationId xmlns:a16="http://schemas.microsoft.com/office/drawing/2014/main" id="{35F91D46-304D-425C-B0B5-B711F4732442}"/>
              </a:ext>
            </a:extLst>
          </p:cNvPr>
          <p:cNvSpPr>
            <a:spLocks noGrp="1"/>
          </p:cNvSpPr>
          <p:nvPr>
            <p:ph type="title"/>
          </p:nvPr>
        </p:nvSpPr>
        <p:spPr>
          <a:xfrm>
            <a:off x="801098" y="1396289"/>
            <a:ext cx="6387102" cy="1325563"/>
          </a:xfrm>
        </p:spPr>
        <p:txBody>
          <a:bodyPr vert="horz" lIns="91440" tIns="45720" rIns="91440" bIns="45720" rtlCol="0">
            <a:normAutofit/>
          </a:bodyPr>
          <a:lstStyle/>
          <a:p>
            <a:r>
              <a:rPr lang="en-US"/>
              <a:t>Product</a:t>
            </a:r>
            <a:br>
              <a:rPr lang="en-US"/>
            </a:br>
            <a:endParaRPr lang="en-US" dirty="0"/>
          </a:p>
        </p:txBody>
      </p:sp>
      <p:sp>
        <p:nvSpPr>
          <p:cNvPr id="38" name="Content Placeholder 23">
            <a:extLst>
              <a:ext uri="{FF2B5EF4-FFF2-40B4-BE49-F238E27FC236}">
                <a16:creationId xmlns:a16="http://schemas.microsoft.com/office/drawing/2014/main" id="{BB19F504-153F-496F-A475-C1A9C5A598F8}"/>
              </a:ext>
            </a:extLst>
          </p:cNvPr>
          <p:cNvSpPr>
            <a:spLocks noGrp="1"/>
          </p:cNvSpPr>
          <p:nvPr>
            <p:ph sz="quarter" idx="13"/>
          </p:nvPr>
        </p:nvSpPr>
        <p:spPr>
          <a:xfrm>
            <a:off x="805542" y="2871982"/>
            <a:ext cx="6382657" cy="3181684"/>
          </a:xfrm>
        </p:spPr>
        <p:txBody>
          <a:bodyPr anchor="t">
            <a:normAutofit lnSpcReduction="10000"/>
          </a:bodyPr>
          <a:lstStyle/>
          <a:p>
            <a:r>
              <a:rPr lang="en-US" sz="1800" cap="none">
                <a:latin typeface="Bahnschrift Light Condensed" panose="020B0502040204020203" pitchFamily="34" charset="0"/>
              </a:rPr>
              <a:t>Konshen-Ruju mobile application enables the user to book daily delivery and pickup timeslots. Users will also have the option to choose the resort they would like their equipment to be delivered to and pick up. The platform also enables the user to purchase ski lift passes. Payments are all made online hence reducing the need for physical cash.</a:t>
            </a:r>
          </a:p>
          <a:p>
            <a:r>
              <a:rPr lang="en-US" sz="1800" cap="none">
                <a:latin typeface="Bahnschrift Light Condensed" panose="020B0502040204020203" pitchFamily="34" charset="0"/>
              </a:rPr>
              <a:t>Konshen-Ruju leases external storage facilities hence creating an opportunity to create income for the local population.</a:t>
            </a:r>
          </a:p>
          <a:p>
            <a:r>
              <a:rPr lang="en-US" sz="1800" cap="none">
                <a:latin typeface="Bahnschrift Light Condensed" panose="020B0502040204020203" pitchFamily="34" charset="0"/>
              </a:rPr>
              <a:t>Konshen-Ruju have plans to outsource the majority of its delivery business to the local network of drivers</a:t>
            </a:r>
            <a:r>
              <a:rPr lang="en-US" sz="1800">
                <a:latin typeface="Bahnschrift Light Condensed" panose="020B0502040204020203" pitchFamily="34" charset="0"/>
              </a:rPr>
              <a:t>.</a:t>
            </a:r>
            <a:endParaRPr lang="en-US" sz="1800" cap="none">
              <a:latin typeface="Bahnschrift Light Condensed" panose="020B0502040204020203" pitchFamily="34" charset="0"/>
            </a:endParaRPr>
          </a:p>
        </p:txBody>
      </p:sp>
      <p:pic>
        <p:nvPicPr>
          <p:cNvPr id="5" name="Picture 4">
            <a:extLst>
              <a:ext uri="{FF2B5EF4-FFF2-40B4-BE49-F238E27FC236}">
                <a16:creationId xmlns:a16="http://schemas.microsoft.com/office/drawing/2014/main" id="{5082D7C4-64A8-4518-A3F0-D9FD695CF074}"/>
              </a:ext>
            </a:extLst>
          </p:cNvPr>
          <p:cNvPicPr>
            <a:picLocks noChangeAspect="1"/>
          </p:cNvPicPr>
          <p:nvPr/>
        </p:nvPicPr>
        <p:blipFill rotWithShape="1">
          <a:blip r:embed="rId3"/>
          <a:srcRect t="26831" r="-1" b="16255"/>
          <a:stretch/>
        </p:blipFill>
        <p:spPr>
          <a:xfrm>
            <a:off x="7689829" y="-2055"/>
            <a:ext cx="4502173" cy="3316924"/>
          </a:xfrm>
          <a:custGeom>
            <a:avLst/>
            <a:gdLst>
              <a:gd name="connsiteX0" fmla="*/ 154695 w 4502173"/>
              <a:gd name="connsiteY0" fmla="*/ 0 h 3316924"/>
              <a:gd name="connsiteX1" fmla="*/ 4502173 w 4502173"/>
              <a:gd name="connsiteY1" fmla="*/ 0 h 3316924"/>
              <a:gd name="connsiteX2" fmla="*/ 4502173 w 4502173"/>
              <a:gd name="connsiteY2" fmla="*/ 2237639 h 3316924"/>
              <a:gd name="connsiteX3" fmla="*/ 4365663 w 4502173"/>
              <a:gd name="connsiteY3" fmla="*/ 2420191 h 3316924"/>
              <a:gd name="connsiteX4" fmla="*/ 2464181 w 4502173"/>
              <a:gd name="connsiteY4" fmla="*/ 3316924 h 3316924"/>
              <a:gd name="connsiteX5" fmla="*/ 0 w 4502173"/>
              <a:gd name="connsiteY5" fmla="*/ 852743 h 3316924"/>
              <a:gd name="connsiteX6" fmla="*/ 110786 w 4502173"/>
              <a:gd name="connsiteY6" fmla="*/ 119971 h 331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316924">
                <a:moveTo>
                  <a:pt x="154695" y="0"/>
                </a:moveTo>
                <a:lnTo>
                  <a:pt x="4502173" y="0"/>
                </a:lnTo>
                <a:lnTo>
                  <a:pt x="4502173" y="2237639"/>
                </a:lnTo>
                <a:lnTo>
                  <a:pt x="4365663" y="2420191"/>
                </a:lnTo>
                <a:cubicBezTo>
                  <a:pt x="3913696" y="2967849"/>
                  <a:pt x="3229704" y="3316924"/>
                  <a:pt x="2464181" y="3316924"/>
                </a:cubicBezTo>
                <a:cubicBezTo>
                  <a:pt x="1103251" y="3316924"/>
                  <a:pt x="0" y="2213673"/>
                  <a:pt x="0" y="852743"/>
                </a:cubicBezTo>
                <a:cubicBezTo>
                  <a:pt x="0" y="597569"/>
                  <a:pt x="38787" y="351454"/>
                  <a:pt x="110786" y="119971"/>
                </a:cubicBezTo>
                <a:close/>
              </a:path>
            </a:pathLst>
          </a:custGeom>
        </p:spPr>
      </p:pic>
      <p:pic>
        <p:nvPicPr>
          <p:cNvPr id="6" name="Picture 5">
            <a:extLst>
              <a:ext uri="{FF2B5EF4-FFF2-40B4-BE49-F238E27FC236}">
                <a16:creationId xmlns:a16="http://schemas.microsoft.com/office/drawing/2014/main" id="{C797BC6C-DB48-4251-B125-2BFAA074007D}"/>
              </a:ext>
            </a:extLst>
          </p:cNvPr>
          <p:cNvPicPr>
            <a:picLocks noChangeAspect="1"/>
          </p:cNvPicPr>
          <p:nvPr/>
        </p:nvPicPr>
        <p:blipFill rotWithShape="1">
          <a:blip r:embed="rId4"/>
          <a:srcRect t="14296" r="1" b="4614"/>
          <a:stretch/>
        </p:blipFill>
        <p:spPr>
          <a:xfrm>
            <a:off x="8768834" y="4082148"/>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251439483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Content Placeholder 3">
            <a:extLst>
              <a:ext uri="{FF2B5EF4-FFF2-40B4-BE49-F238E27FC236}">
                <a16:creationId xmlns:a16="http://schemas.microsoft.com/office/drawing/2014/main" id="{25E55DEA-1966-4B97-AE9F-160086392772}"/>
              </a:ext>
            </a:extLst>
          </p:cNvPr>
          <p:cNvPicPr>
            <a:picLocks noChangeAspect="1"/>
          </p:cNvPicPr>
          <p:nvPr/>
        </p:nvPicPr>
        <p:blipFill>
          <a:blip r:embed="rId2"/>
          <a:stretch>
            <a:fillRect/>
          </a:stretch>
        </p:blipFill>
        <p:spPr>
          <a:xfrm>
            <a:off x="319285" y="370681"/>
            <a:ext cx="5762990" cy="2812724"/>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98B8D40-3984-463F-8F9D-8426AB483BCB}"/>
              </a:ext>
            </a:extLst>
          </p:cNvPr>
          <p:cNvSpPr>
            <a:spLocks noGrp="1"/>
          </p:cNvSpPr>
          <p:nvPr>
            <p:ph type="title"/>
          </p:nvPr>
        </p:nvSpPr>
        <p:spPr>
          <a:xfrm>
            <a:off x="8196408" y="401183"/>
            <a:ext cx="3352128" cy="989627"/>
          </a:xfrm>
        </p:spPr>
        <p:txBody>
          <a:bodyPr>
            <a:normAutofit/>
          </a:bodyPr>
          <a:lstStyle/>
          <a:p>
            <a:pPr algn="l"/>
            <a:r>
              <a:rPr lang="en-US" dirty="0"/>
              <a:t>Market</a:t>
            </a:r>
          </a:p>
        </p:txBody>
      </p:sp>
      <p:sp>
        <p:nvSpPr>
          <p:cNvPr id="23" name="Content Placeholder 8">
            <a:extLst>
              <a:ext uri="{FF2B5EF4-FFF2-40B4-BE49-F238E27FC236}">
                <a16:creationId xmlns:a16="http://schemas.microsoft.com/office/drawing/2014/main" id="{C8D20A94-636D-43C8-8BA3-79FB78182D0A}"/>
              </a:ext>
            </a:extLst>
          </p:cNvPr>
          <p:cNvSpPr>
            <a:spLocks noGrp="1"/>
          </p:cNvSpPr>
          <p:nvPr>
            <p:ph sz="quarter" idx="13"/>
          </p:nvPr>
        </p:nvSpPr>
        <p:spPr>
          <a:xfrm>
            <a:off x="6846474" y="1160289"/>
            <a:ext cx="5026241" cy="4876607"/>
          </a:xfrm>
        </p:spPr>
        <p:txBody>
          <a:bodyPr>
            <a:noAutofit/>
          </a:bodyPr>
          <a:lstStyle/>
          <a:p>
            <a:r>
              <a:rPr lang="en-US" sz="1400" cap="none" dirty="0">
                <a:latin typeface="Bahnschrift Light Condensed" panose="020B0502040204020203" pitchFamily="34" charset="0"/>
              </a:rPr>
              <a:t>On average, there are over 32 million skiers per season in Japan. Although foreign skiers make a small percentage in comparison to the total numbers, the number of overseas skiers are on the increase. Events such as Tokyo 2020 Olympics, Beijing 2022 Winter Olympics as catalysts for the increase of tourism in Japan. </a:t>
            </a:r>
          </a:p>
          <a:p>
            <a:r>
              <a:rPr lang="en-US" sz="1400" cap="none" dirty="0">
                <a:latin typeface="Bahnschrift Light Condensed" panose="020B0502040204020203" pitchFamily="34" charset="0"/>
              </a:rPr>
              <a:t>The Japanese skiing industry was emulating marketing moves that golf industry entrants had undertaken.  Among their efforts were: • Emphasis on young families with children, for example, child-care facilities • Innovative pricing techniques, for example, a discounted initial lift ticket or package with subsequent lowered prices for future visits or a “membership fee” entitling the holder to discounted prices and gifts.   </a:t>
            </a:r>
          </a:p>
          <a:p>
            <a:r>
              <a:rPr lang="en-US" sz="1400" cap="none" dirty="0">
                <a:latin typeface="Bahnschrift Light Condensed" panose="020B0502040204020203" pitchFamily="34" charset="0"/>
              </a:rPr>
              <a:t>Attraction of skiers from other nations, for example: For Australians the cost of a Japanese ski trip was half that of a North American trip with the advantage of no jet lag. In South Korea there was an estimated four million skiers attempting to use the country’s 13 ski resorts, a phenomenon similar to that experienced in the country’s golf industry. Many expected that China might be the next market for skiing in Japan as there was a current emphasis in China on selling Japanese ski goods.</a:t>
            </a:r>
          </a:p>
        </p:txBody>
      </p:sp>
      <p:pic>
        <p:nvPicPr>
          <p:cNvPr id="4" name="Picture 3" descr="A screenshot of a cell phone&#10;&#10;Description generated with high confidence">
            <a:extLst>
              <a:ext uri="{FF2B5EF4-FFF2-40B4-BE49-F238E27FC236}">
                <a16:creationId xmlns:a16="http://schemas.microsoft.com/office/drawing/2014/main" id="{4BAEB77E-CA69-408B-8D9B-1DC316786378}"/>
              </a:ext>
            </a:extLst>
          </p:cNvPr>
          <p:cNvPicPr>
            <a:picLocks noChangeAspect="1"/>
          </p:cNvPicPr>
          <p:nvPr/>
        </p:nvPicPr>
        <p:blipFill>
          <a:blip r:embed="rId3"/>
          <a:stretch>
            <a:fillRect/>
          </a:stretch>
        </p:blipFill>
        <p:spPr>
          <a:xfrm>
            <a:off x="246649" y="3332116"/>
            <a:ext cx="5908262" cy="2704780"/>
          </a:xfrm>
          <a:prstGeom prst="rect">
            <a:avLst/>
          </a:prstGeom>
        </p:spPr>
      </p:pic>
    </p:spTree>
    <p:extLst>
      <p:ext uri="{BB962C8B-B14F-4D97-AF65-F5344CB8AC3E}">
        <p14:creationId xmlns:p14="http://schemas.microsoft.com/office/powerpoint/2010/main" val="2025469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3EF90-99F0-4A9B-9DB8-2AC5C7A8FE3A}"/>
              </a:ext>
            </a:extLst>
          </p:cNvPr>
          <p:cNvSpPr>
            <a:spLocks noGrp="1"/>
          </p:cNvSpPr>
          <p:nvPr>
            <p:ph type="title"/>
          </p:nvPr>
        </p:nvSpPr>
        <p:spPr>
          <a:xfrm>
            <a:off x="801098" y="1396289"/>
            <a:ext cx="4624342" cy="1325563"/>
          </a:xfrm>
        </p:spPr>
        <p:txBody>
          <a:bodyPr>
            <a:normAutofit/>
          </a:bodyPr>
          <a:lstStyle/>
          <a:p>
            <a:r>
              <a:rPr lang="en-US"/>
              <a:t>Competition</a:t>
            </a:r>
            <a:br>
              <a:rPr lang="en-US"/>
            </a:br>
            <a:endParaRPr lang="en-US"/>
          </a:p>
        </p:txBody>
      </p:sp>
      <p:sp>
        <p:nvSpPr>
          <p:cNvPr id="12" name="Content Placeholder 11">
            <a:extLst>
              <a:ext uri="{FF2B5EF4-FFF2-40B4-BE49-F238E27FC236}">
                <a16:creationId xmlns:a16="http://schemas.microsoft.com/office/drawing/2014/main" id="{E97ADDAD-8AF7-4153-A798-63FD4331136D}"/>
              </a:ext>
            </a:extLst>
          </p:cNvPr>
          <p:cNvSpPr>
            <a:spLocks noGrp="1"/>
          </p:cNvSpPr>
          <p:nvPr>
            <p:ph sz="quarter" idx="13"/>
          </p:nvPr>
        </p:nvSpPr>
        <p:spPr>
          <a:xfrm>
            <a:off x="805543" y="2871982"/>
            <a:ext cx="4558309" cy="3181684"/>
          </a:xfrm>
        </p:spPr>
        <p:txBody>
          <a:bodyPr anchor="t">
            <a:normAutofit/>
          </a:bodyPr>
          <a:lstStyle/>
          <a:p>
            <a:r>
              <a:rPr lang="en-US" sz="1800" cap="none">
                <a:latin typeface="Bahnschrift Light Condensed" panose="020B0502040204020203" pitchFamily="34" charset="0"/>
              </a:rPr>
              <a:t>Currently, there are no daily delivery service of ski equipment in Japan. Yamato or Ta-Q-Bin only offers delivery service from the airport to the hotels. Rhythm Sports and other ski rental outlets offers delivery and pickup of rentals as a one off service.</a:t>
            </a:r>
          </a:p>
        </p:txBody>
      </p:sp>
      <p:pic>
        <p:nvPicPr>
          <p:cNvPr id="6" name="Picture 5">
            <a:extLst>
              <a:ext uri="{FF2B5EF4-FFF2-40B4-BE49-F238E27FC236}">
                <a16:creationId xmlns:a16="http://schemas.microsoft.com/office/drawing/2014/main" id="{76859F4A-2537-4E53-A14B-CE241F7B38FC}"/>
              </a:ext>
            </a:extLst>
          </p:cNvPr>
          <p:cNvPicPr>
            <a:picLocks noChangeAspect="1"/>
          </p:cNvPicPr>
          <p:nvPr/>
        </p:nvPicPr>
        <p:blipFill>
          <a:blip r:embed="rId2"/>
          <a:stretch>
            <a:fillRect/>
          </a:stretch>
        </p:blipFill>
        <p:spPr>
          <a:xfrm>
            <a:off x="5977267" y="658882"/>
            <a:ext cx="1097280" cy="1097280"/>
          </a:xfrm>
          <a:prstGeom prst="rect">
            <a:avLst/>
          </a:prstGeom>
        </p:spPr>
      </p:pic>
      <p:pic>
        <p:nvPicPr>
          <p:cNvPr id="7" name="Picture 6">
            <a:extLst>
              <a:ext uri="{FF2B5EF4-FFF2-40B4-BE49-F238E27FC236}">
                <a16:creationId xmlns:a16="http://schemas.microsoft.com/office/drawing/2014/main" id="{1DE7CBDD-57EB-46FA-A714-8D32F961B41E}"/>
              </a:ext>
            </a:extLst>
          </p:cNvPr>
          <p:cNvPicPr>
            <a:picLocks noChangeAspect="1"/>
          </p:cNvPicPr>
          <p:nvPr/>
        </p:nvPicPr>
        <p:blipFill>
          <a:blip r:embed="rId3"/>
          <a:stretch>
            <a:fillRect/>
          </a:stretch>
        </p:blipFill>
        <p:spPr>
          <a:xfrm>
            <a:off x="9041015" y="493306"/>
            <a:ext cx="2730354" cy="1815685"/>
          </a:xfrm>
          <a:prstGeom prst="rect">
            <a:avLst/>
          </a:prstGeom>
        </p:spPr>
      </p:pic>
      <p:pic>
        <p:nvPicPr>
          <p:cNvPr id="10" name="Content Placeholder 3">
            <a:extLst>
              <a:ext uri="{FF2B5EF4-FFF2-40B4-BE49-F238E27FC236}">
                <a16:creationId xmlns:a16="http://schemas.microsoft.com/office/drawing/2014/main" id="{2C849F72-0C60-454B-85E7-168EE556D3E8}"/>
              </a:ext>
            </a:extLst>
          </p:cNvPr>
          <p:cNvPicPr>
            <a:picLocks noChangeAspect="1"/>
          </p:cNvPicPr>
          <p:nvPr/>
        </p:nvPicPr>
        <p:blipFill>
          <a:blip r:embed="rId4"/>
          <a:stretch>
            <a:fillRect/>
          </a:stretch>
        </p:blipFill>
        <p:spPr>
          <a:xfrm>
            <a:off x="6440316" y="3198952"/>
            <a:ext cx="1539072" cy="1789619"/>
          </a:xfrm>
          <a:prstGeom prst="rect">
            <a:avLst/>
          </a:prstGeom>
        </p:spPr>
      </p:pic>
      <p:pic>
        <p:nvPicPr>
          <p:cNvPr id="5" name="Picture 4">
            <a:extLst>
              <a:ext uri="{FF2B5EF4-FFF2-40B4-BE49-F238E27FC236}">
                <a16:creationId xmlns:a16="http://schemas.microsoft.com/office/drawing/2014/main" id="{09BDF270-6264-414A-B3EB-64DC504DC731}"/>
              </a:ext>
            </a:extLst>
          </p:cNvPr>
          <p:cNvPicPr>
            <a:picLocks noChangeAspect="1"/>
          </p:cNvPicPr>
          <p:nvPr/>
        </p:nvPicPr>
        <p:blipFill>
          <a:blip r:embed="rId5"/>
          <a:stretch>
            <a:fillRect/>
          </a:stretch>
        </p:blipFill>
        <p:spPr>
          <a:xfrm>
            <a:off x="9677400" y="5162798"/>
            <a:ext cx="2208230" cy="1247649"/>
          </a:xfrm>
          <a:prstGeom prst="rect">
            <a:avLst/>
          </a:prstGeom>
        </p:spPr>
      </p:pic>
    </p:spTree>
    <p:extLst>
      <p:ext uri="{BB962C8B-B14F-4D97-AF65-F5344CB8AC3E}">
        <p14:creationId xmlns:p14="http://schemas.microsoft.com/office/powerpoint/2010/main" val="396514702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54B1-B4A5-4E06-BB34-6CC1C135AB71}"/>
              </a:ext>
            </a:extLst>
          </p:cNvPr>
          <p:cNvSpPr>
            <a:spLocks noGrp="1"/>
          </p:cNvSpPr>
          <p:nvPr>
            <p:ph type="title"/>
          </p:nvPr>
        </p:nvSpPr>
        <p:spPr>
          <a:xfrm>
            <a:off x="801099" y="1396289"/>
            <a:ext cx="5006336" cy="1325563"/>
          </a:xfrm>
        </p:spPr>
        <p:txBody>
          <a:bodyPr>
            <a:normAutofit/>
          </a:bodyPr>
          <a:lstStyle/>
          <a:p>
            <a:r>
              <a:rPr lang="en-US" dirty="0"/>
              <a:t>Business model</a:t>
            </a:r>
            <a:endParaRPr lang="en-US"/>
          </a:p>
        </p:txBody>
      </p:sp>
      <p:sp>
        <p:nvSpPr>
          <p:cNvPr id="9" name="Content Placeholder 8">
            <a:extLst>
              <a:ext uri="{FF2B5EF4-FFF2-40B4-BE49-F238E27FC236}">
                <a16:creationId xmlns:a16="http://schemas.microsoft.com/office/drawing/2014/main" id="{AED089FC-702C-4724-B578-94762F5AAA70}"/>
              </a:ext>
            </a:extLst>
          </p:cNvPr>
          <p:cNvSpPr>
            <a:spLocks noGrp="1"/>
          </p:cNvSpPr>
          <p:nvPr>
            <p:ph sz="quarter" idx="13"/>
          </p:nvPr>
        </p:nvSpPr>
        <p:spPr>
          <a:xfrm>
            <a:off x="805543" y="2871982"/>
            <a:ext cx="5006336" cy="3181684"/>
          </a:xfrm>
        </p:spPr>
        <p:txBody>
          <a:bodyPr anchor="t">
            <a:normAutofit/>
          </a:bodyPr>
          <a:lstStyle/>
          <a:p>
            <a:r>
              <a:rPr lang="en-US" sz="1800" cap="none">
                <a:latin typeface="Bahnschrift Light Condensed" panose="020B0502040204020203" pitchFamily="34" charset="0"/>
              </a:rPr>
              <a:t>A mobile application which will accepts bookings to pickup and delivery ski equipment to the ski resort of your choosing on a daily basis. Payment can only be made online. The application will also confirm when the items have been delivered and picked up.</a:t>
            </a:r>
          </a:p>
          <a:p>
            <a:r>
              <a:rPr lang="en-US" sz="1800" cap="none">
                <a:latin typeface="Bahnschrift Light Condensed" panose="020B0502040204020203" pitchFamily="34" charset="0"/>
              </a:rPr>
              <a:t>The mobile app will be fitted with GPS capabilities and QR reader to ensure that all equipment can be traced.</a:t>
            </a:r>
          </a:p>
          <a:p>
            <a:pPr marL="0" indent="0">
              <a:buNone/>
            </a:pPr>
            <a:endParaRPr lang="en-US" sz="1800" cap="none">
              <a:latin typeface="Bahnschrift Light Condensed" panose="020B0502040204020203" pitchFamily="34" charset="0"/>
            </a:endParaRPr>
          </a:p>
        </p:txBody>
      </p:sp>
      <p:pic>
        <p:nvPicPr>
          <p:cNvPr id="7" name="Content Placeholder 3">
            <a:extLst>
              <a:ext uri="{FF2B5EF4-FFF2-40B4-BE49-F238E27FC236}">
                <a16:creationId xmlns:a16="http://schemas.microsoft.com/office/drawing/2014/main" id="{185AC99C-3E3E-4652-89BC-0F28A2652452}"/>
              </a:ext>
            </a:extLst>
          </p:cNvPr>
          <p:cNvPicPr>
            <a:picLocks noChangeAspect="1"/>
          </p:cNvPicPr>
          <p:nvPr/>
        </p:nvPicPr>
        <p:blipFill rotWithShape="1">
          <a:blip r:embed="rId2"/>
          <a:srcRect l="4761" r="4764" b="2"/>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133108473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CD878549-CDDA-4F43-95DB-062CA55DAE63}"/>
              </a:ext>
            </a:extLst>
          </p:cNvPr>
          <p:cNvGraphicFramePr>
            <a:graphicFrameLocks noChangeAspect="1"/>
          </p:cNvGraphicFramePr>
          <p:nvPr>
            <p:extLst>
              <p:ext uri="{D42A27DB-BD31-4B8C-83A1-F6EECF244321}">
                <p14:modId xmlns:p14="http://schemas.microsoft.com/office/powerpoint/2010/main" val="1960849278"/>
              </p:ext>
            </p:extLst>
          </p:nvPr>
        </p:nvGraphicFramePr>
        <p:xfrm>
          <a:off x="2051637" y="719139"/>
          <a:ext cx="7800388" cy="5228304"/>
        </p:xfrm>
        <a:graphic>
          <a:graphicData uri="http://schemas.openxmlformats.org/presentationml/2006/ole">
            <mc:AlternateContent xmlns:mc="http://schemas.openxmlformats.org/markup-compatibility/2006">
              <mc:Choice xmlns:v="urn:schemas-microsoft-com:vml" Requires="v">
                <p:oleObj spid="_x0000_s2054" name="Worksheet" r:id="rId3" imgW="13496806" imgH="9734521" progId="Excel.Sheet.12">
                  <p:embed/>
                </p:oleObj>
              </mc:Choice>
              <mc:Fallback>
                <p:oleObj name="Worksheet" r:id="rId3" imgW="13496806" imgH="9734521" progId="Excel.Sheet.12">
                  <p:embed/>
                  <p:pic>
                    <p:nvPicPr>
                      <p:cNvPr id="0" name=""/>
                      <p:cNvPicPr/>
                      <p:nvPr/>
                    </p:nvPicPr>
                    <p:blipFill>
                      <a:blip r:embed="rId4"/>
                      <a:stretch>
                        <a:fillRect/>
                      </a:stretch>
                    </p:blipFill>
                    <p:spPr>
                      <a:xfrm>
                        <a:off x="2051637" y="719139"/>
                        <a:ext cx="7800388" cy="5228304"/>
                      </a:xfrm>
                      <a:prstGeom prst="rect">
                        <a:avLst/>
                      </a:prstGeom>
                    </p:spPr>
                  </p:pic>
                </p:oleObj>
              </mc:Fallback>
            </mc:AlternateContent>
          </a:graphicData>
        </a:graphic>
      </p:graphicFrame>
    </p:spTree>
    <p:extLst>
      <p:ext uri="{BB962C8B-B14F-4D97-AF65-F5344CB8AC3E}">
        <p14:creationId xmlns:p14="http://schemas.microsoft.com/office/powerpoint/2010/main" val="411966947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276</TotalTime>
  <Words>757</Words>
  <Application>Microsoft Office PowerPoint</Application>
  <PresentationFormat>Widescreen</PresentationFormat>
  <Paragraphs>27</Paragraphs>
  <Slides>11</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6" baseType="lpstr">
      <vt:lpstr>Arial</vt:lpstr>
      <vt:lpstr>Bahnschrift Light Condensed</vt:lpstr>
      <vt:lpstr>Gill Sans MT</vt:lpstr>
      <vt:lpstr>Gallery</vt:lpstr>
      <vt:lpstr>Worksheet</vt:lpstr>
      <vt:lpstr>Konshe-ruju</vt:lpstr>
      <vt:lpstr>Introduction</vt:lpstr>
      <vt:lpstr>Problem </vt:lpstr>
      <vt:lpstr>Solution </vt:lpstr>
      <vt:lpstr>Product </vt:lpstr>
      <vt:lpstr>Market</vt:lpstr>
      <vt:lpstr>Competition </vt:lpstr>
      <vt:lpstr>Business model</vt:lpstr>
      <vt:lpstr>PowerPoint Presentation</vt:lpstr>
      <vt:lpstr>Partners</vt:lpstr>
      <vt:lpstr>https://weeedwin/2.wixsite.com/website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Konshe-ruju</dc:title>
  <dc:creator>edwin.wee@conduitsec.com</dc:creator>
  <cp:lastModifiedBy>edwin.wee@conduitsec.com</cp:lastModifiedBy>
  <cp:revision>3</cp:revision>
  <cp:lastPrinted>2019-03-11T01:49:40Z</cp:lastPrinted>
  <dcterms:created xsi:type="dcterms:W3CDTF">2019-03-11T01:45:19Z</dcterms:created>
  <dcterms:modified xsi:type="dcterms:W3CDTF">2019-03-13T07:51:03Z</dcterms:modified>
</cp:coreProperties>
</file>